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57" r:id="rId4"/>
    <p:sldId id="258" r:id="rId5"/>
    <p:sldId id="259" r:id="rId6"/>
    <p:sldId id="260" r:id="rId7"/>
    <p:sldId id="261" r:id="rId8"/>
    <p:sldId id="262"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5/30/2014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5/30/2014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973360" y="1631456"/>
            <a:ext cx="8614916" cy="4846615"/>
          </a:xfrm>
          <a:prstGeom prst="ellipse">
            <a:avLst/>
          </a:prstGeom>
          <a:ln>
            <a:noFill/>
          </a:ln>
          <a:effectLst>
            <a:softEdge rad="112500"/>
          </a:effectLst>
        </p:spPr>
      </p:pic>
      <p:sp>
        <p:nvSpPr>
          <p:cNvPr id="2" name="Título 1"/>
          <p:cNvSpPr>
            <a:spLocks noGrp="1"/>
          </p:cNvSpPr>
          <p:nvPr>
            <p:ph type="ctrTitle"/>
          </p:nvPr>
        </p:nvSpPr>
        <p:spPr>
          <a:xfrm>
            <a:off x="1397350" y="421188"/>
            <a:ext cx="7766936" cy="1646302"/>
          </a:xfrm>
        </p:spPr>
        <p:txBody>
          <a:bodyPr/>
          <a:lstStyle/>
          <a:p>
            <a:r>
              <a:rPr lang="es-VE" sz="4000" dirty="0" smtClean="0">
                <a:solidFill>
                  <a:srgbClr val="FF3300"/>
                </a:solidFill>
                <a:latin typeface="Berlin Sans FB" panose="020E0602020502020306" pitchFamily="34" charset="0"/>
              </a:rPr>
              <a:t>CONDUCTORES DE MEDIA Y BAJA TENSION EN VENEZUELA</a:t>
            </a:r>
            <a:endParaRPr lang="es-VE" sz="4000" dirty="0">
              <a:solidFill>
                <a:srgbClr val="FF3300"/>
              </a:solidFill>
              <a:latin typeface="Berlin Sans FB" panose="020E0602020502020306" pitchFamily="34" charset="0"/>
            </a:endParaRPr>
          </a:p>
        </p:txBody>
      </p:sp>
    </p:spTree>
    <p:extLst>
      <p:ext uri="{BB962C8B-B14F-4D97-AF65-F5344CB8AC3E}">
        <p14:creationId xmlns:p14="http://schemas.microsoft.com/office/powerpoint/2010/main" val="4159522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VE" dirty="0" smtClean="0"/>
              <a:t>CONDUCTORES ELECTRICOS</a:t>
            </a:r>
            <a:endParaRPr lang="es-VE" dirty="0"/>
          </a:p>
        </p:txBody>
      </p:sp>
      <p:sp>
        <p:nvSpPr>
          <p:cNvPr id="3" name="Marcador de contenido 2"/>
          <p:cNvSpPr>
            <a:spLocks noGrp="1"/>
          </p:cNvSpPr>
          <p:nvPr>
            <p:ph idx="1"/>
          </p:nvPr>
        </p:nvSpPr>
        <p:spPr>
          <a:xfrm>
            <a:off x="677334" y="2160589"/>
            <a:ext cx="8596668" cy="1973529"/>
          </a:xfrm>
        </p:spPr>
        <p:txBody>
          <a:bodyPr>
            <a:normAutofit/>
          </a:bodyPr>
          <a:lstStyle/>
          <a:p>
            <a:pPr marL="0" indent="0" algn="just">
              <a:buNone/>
            </a:pPr>
            <a:r>
              <a:rPr lang="es-VE" sz="1600" dirty="0" smtClean="0"/>
              <a:t>Son materiales</a:t>
            </a:r>
            <a:r>
              <a:rPr lang="es-VE" sz="1600" dirty="0"/>
              <a:t>, en forma de hilo sólido o cable a través de los cuales se desplaza </a:t>
            </a:r>
            <a:r>
              <a:rPr lang="es-VE" sz="1600" dirty="0" smtClean="0"/>
              <a:t>con </a:t>
            </a:r>
            <a:r>
              <a:rPr lang="es-VE" sz="1600" dirty="0"/>
              <a:t>facilidad la corriente eléctrica por tener un coeficiente de resistividad muy </a:t>
            </a:r>
            <a:r>
              <a:rPr lang="es-VE" sz="1600" dirty="0" smtClean="0"/>
              <a:t>pequeño</a:t>
            </a:r>
            <a:r>
              <a:rPr lang="es-VE" sz="1600" dirty="0"/>
              <a:t>. Los conductores empleados normalmente son de cobre (los hay también </a:t>
            </a:r>
            <a:r>
              <a:rPr lang="es-VE" sz="1600" dirty="0" smtClean="0"/>
              <a:t>en </a:t>
            </a:r>
            <a:r>
              <a:rPr lang="es-VE" sz="1600" dirty="0"/>
              <a:t>aluminio) y deben tener muy buena resistencia eléctrica, ser mecánicamente </a:t>
            </a:r>
            <a:r>
              <a:rPr lang="es-VE" sz="1600" dirty="0" smtClean="0"/>
              <a:t>fuertes </a:t>
            </a:r>
            <a:r>
              <a:rPr lang="es-VE" sz="1600" dirty="0"/>
              <a:t>y flexibles y llevar un aislamiento adecuado al uso que se les va a dar. </a:t>
            </a:r>
          </a:p>
          <a:p>
            <a:pPr marL="0" indent="0">
              <a:buNone/>
            </a:pPr>
            <a:endParaRPr lang="es-VE" dirty="0"/>
          </a:p>
        </p:txBody>
      </p:sp>
      <p:pic>
        <p:nvPicPr>
          <p:cNvPr id="4" name="Imagen 3"/>
          <p:cNvPicPr>
            <a:picLocks noChangeAspect="1"/>
          </p:cNvPicPr>
          <p:nvPr/>
        </p:nvPicPr>
        <p:blipFill>
          <a:blip r:embed="rId2"/>
          <a:stretch>
            <a:fillRect/>
          </a:stretch>
        </p:blipFill>
        <p:spPr>
          <a:xfrm>
            <a:off x="3289479" y="3769754"/>
            <a:ext cx="3810000" cy="2667000"/>
          </a:xfrm>
          <a:prstGeom prst="rect">
            <a:avLst/>
          </a:prstGeom>
          <a:ln>
            <a:noFill/>
          </a:ln>
          <a:effectLst>
            <a:softEdge rad="112500"/>
          </a:effectLst>
        </p:spPr>
      </p:pic>
    </p:spTree>
    <p:extLst>
      <p:ext uri="{BB962C8B-B14F-4D97-AF65-F5344CB8AC3E}">
        <p14:creationId xmlns:p14="http://schemas.microsoft.com/office/powerpoint/2010/main" val="30087971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5362" y="514924"/>
            <a:ext cx="3854528" cy="1278466"/>
          </a:xfrm>
        </p:spPr>
        <p:txBody>
          <a:bodyPr>
            <a:normAutofit/>
          </a:bodyPr>
          <a:lstStyle/>
          <a:p>
            <a:r>
              <a:rPr lang="es-VE" sz="2800" dirty="0"/>
              <a:t>Entre los tipos de conductores tenemos</a:t>
            </a:r>
            <a:endParaRPr lang="es-VE" sz="2800" dirty="0"/>
          </a:p>
        </p:txBody>
      </p:sp>
      <p:sp>
        <p:nvSpPr>
          <p:cNvPr id="3" name="Marcador de contenido 2"/>
          <p:cNvSpPr>
            <a:spLocks noGrp="1"/>
          </p:cNvSpPr>
          <p:nvPr>
            <p:ph idx="1"/>
          </p:nvPr>
        </p:nvSpPr>
        <p:spPr>
          <a:xfrm>
            <a:off x="4773340" y="1197505"/>
            <a:ext cx="4344902" cy="4237380"/>
          </a:xfrm>
        </p:spPr>
        <p:txBody>
          <a:bodyPr>
            <a:normAutofit/>
          </a:bodyPr>
          <a:lstStyle/>
          <a:p>
            <a:pPr algn="just">
              <a:buFont typeface="Wingdings" panose="05000000000000000000" pitchFamily="2" charset="2"/>
              <a:buChar char="Ø"/>
            </a:pPr>
            <a:r>
              <a:rPr lang="es-VE" sz="1600" dirty="0" smtClean="0"/>
              <a:t>CONDUCTOR DE COBRE</a:t>
            </a:r>
          </a:p>
          <a:p>
            <a:pPr marL="0" indent="0" algn="just">
              <a:buNone/>
            </a:pPr>
            <a:r>
              <a:rPr lang="es-VE" sz="1600" dirty="0" smtClean="0"/>
              <a:t>	El </a:t>
            </a:r>
            <a:r>
              <a:rPr lang="es-VE" sz="1600" dirty="0"/>
              <a:t>cobre es, después de la plata, el metal que tiene mayor conductividad eléctrica, las impurezas, incluso en pequeña cantidad, reducen notablemente dicha conductividad. También después de la plata el cobre es el metal que mejor conduce el calor. No es atacado por el aire seco; en presencia del aire húmedo, se forma una platina (Carbonato de Cobre), que es una capa estanca, que protege el cobre de posteriores ataques. </a:t>
            </a:r>
          </a:p>
          <a:p>
            <a:pPr marL="0" indent="0" algn="just">
              <a:buNone/>
            </a:pPr>
            <a:endParaRPr lang="es-VE" dirty="0" smtClean="0"/>
          </a:p>
        </p:txBody>
      </p:sp>
      <p:pic>
        <p:nvPicPr>
          <p:cNvPr id="4" name="Imagen 3"/>
          <p:cNvPicPr>
            <a:picLocks noChangeAspect="1"/>
          </p:cNvPicPr>
          <p:nvPr/>
        </p:nvPicPr>
        <p:blipFill>
          <a:blip r:embed="rId2"/>
          <a:stretch>
            <a:fillRect/>
          </a:stretch>
        </p:blipFill>
        <p:spPr>
          <a:xfrm>
            <a:off x="657489" y="2110995"/>
            <a:ext cx="3721328" cy="2809875"/>
          </a:xfrm>
          <a:prstGeom prst="rect">
            <a:avLst/>
          </a:prstGeom>
          <a:ln>
            <a:noFill/>
          </a:ln>
          <a:effectLst>
            <a:softEdge rad="112500"/>
          </a:effectLst>
        </p:spPr>
      </p:pic>
    </p:spTree>
    <p:extLst>
      <p:ext uri="{BB962C8B-B14F-4D97-AF65-F5344CB8AC3E}">
        <p14:creationId xmlns:p14="http://schemas.microsoft.com/office/powerpoint/2010/main" val="1747563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786219" y="1498604"/>
            <a:ext cx="4513541" cy="3632073"/>
          </a:xfrm>
        </p:spPr>
        <p:txBody>
          <a:bodyPr/>
          <a:lstStyle/>
          <a:p>
            <a:pPr>
              <a:buFont typeface="Wingdings" panose="05000000000000000000" pitchFamily="2" charset="2"/>
              <a:buChar char="Ø"/>
            </a:pPr>
            <a:r>
              <a:rPr lang="es-VE" sz="1600" dirty="0" smtClean="0"/>
              <a:t>	</a:t>
            </a:r>
            <a:r>
              <a:rPr lang="es-VE" sz="1600" b="1" dirty="0" smtClean="0"/>
              <a:t>CONDUCTOR DE ALUMINIO</a:t>
            </a:r>
          </a:p>
          <a:p>
            <a:pPr marL="0" indent="0" algn="just">
              <a:buNone/>
            </a:pPr>
            <a:r>
              <a:rPr lang="es-VE" sz="1600" dirty="0" smtClean="0"/>
              <a:t>	El </a:t>
            </a:r>
            <a:r>
              <a:rPr lang="es-VE" sz="1600" dirty="0"/>
              <a:t>aluminio presenta buena conductividad eléctrica y es también buen conductor del calor. El aluminio puro se emplea, debido a su resistencia a la corrosión y a su baja densidad, para revestimientos de cables. Su buena </a:t>
            </a:r>
            <a:r>
              <a:rPr lang="es-VE" sz="1600" dirty="0" err="1"/>
              <a:t>deformabilidad</a:t>
            </a:r>
            <a:r>
              <a:rPr lang="es-VE" sz="1600" dirty="0"/>
              <a:t> lo hace apropiado para láminas de condensadores, su buena </a:t>
            </a:r>
            <a:r>
              <a:rPr lang="es-VE" sz="1600" dirty="0" err="1"/>
              <a:t>colabilidad</a:t>
            </a:r>
            <a:r>
              <a:rPr lang="es-VE" sz="1600" dirty="0"/>
              <a:t> para jaulas de rotores y su buena conductividad para líneas aéreas.</a:t>
            </a:r>
          </a:p>
          <a:p>
            <a:endParaRPr lang="es-VE" dirty="0"/>
          </a:p>
        </p:txBody>
      </p:sp>
      <p:pic>
        <p:nvPicPr>
          <p:cNvPr id="5" name="Imagen 4"/>
          <p:cNvPicPr>
            <a:picLocks noChangeAspect="1"/>
          </p:cNvPicPr>
          <p:nvPr/>
        </p:nvPicPr>
        <p:blipFill>
          <a:blip r:embed="rId2"/>
          <a:stretch>
            <a:fillRect/>
          </a:stretch>
        </p:blipFill>
        <p:spPr>
          <a:xfrm>
            <a:off x="888642" y="1970468"/>
            <a:ext cx="4086896" cy="3065172"/>
          </a:xfrm>
          <a:prstGeom prst="rect">
            <a:avLst/>
          </a:prstGeom>
          <a:ln>
            <a:noFill/>
          </a:ln>
          <a:effectLst>
            <a:softEdge rad="112500"/>
          </a:effectLst>
        </p:spPr>
      </p:pic>
    </p:spTree>
    <p:extLst>
      <p:ext uri="{BB962C8B-B14F-4D97-AF65-F5344CB8AC3E}">
        <p14:creationId xmlns:p14="http://schemas.microsoft.com/office/powerpoint/2010/main" val="14774321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6825952" y="1914252"/>
            <a:ext cx="3309722" cy="2335775"/>
          </a:xfrm>
          <a:prstGeom prst="rect">
            <a:avLst/>
          </a:prstGeom>
          <a:ln>
            <a:noFill/>
          </a:ln>
          <a:effectLst>
            <a:softEdge rad="112500"/>
          </a:effectLst>
        </p:spPr>
      </p:pic>
      <p:sp>
        <p:nvSpPr>
          <p:cNvPr id="3" name="Marcador de contenido 2"/>
          <p:cNvSpPr>
            <a:spLocks noGrp="1"/>
          </p:cNvSpPr>
          <p:nvPr>
            <p:ph idx="1"/>
          </p:nvPr>
        </p:nvSpPr>
        <p:spPr>
          <a:xfrm>
            <a:off x="291492" y="437651"/>
            <a:ext cx="8350232" cy="2730552"/>
          </a:xfrm>
        </p:spPr>
        <p:txBody>
          <a:bodyPr>
            <a:normAutofit/>
          </a:bodyPr>
          <a:lstStyle/>
          <a:p>
            <a:pPr>
              <a:buFont typeface="Wingdings" panose="05000000000000000000" pitchFamily="2" charset="2"/>
              <a:buChar char="Ø"/>
            </a:pPr>
            <a:r>
              <a:rPr lang="es-VE" sz="1600" b="1" dirty="0" smtClean="0"/>
              <a:t>SEGUN EL NIVEL DE TENSION</a:t>
            </a:r>
          </a:p>
          <a:p>
            <a:pPr>
              <a:buFont typeface="Courier New" panose="02070309020205020404" pitchFamily="49" charset="0"/>
              <a:buChar char="o"/>
            </a:pPr>
            <a:r>
              <a:rPr lang="es-VE" sz="1600" dirty="0" smtClean="0"/>
              <a:t>Conductores </a:t>
            </a:r>
            <a:r>
              <a:rPr lang="es-VE" sz="1600" dirty="0"/>
              <a:t>de muy baja tensión (hasta 50 V). </a:t>
            </a:r>
            <a:endParaRPr lang="es-VE" sz="1600" dirty="0" smtClean="0"/>
          </a:p>
          <a:p>
            <a:pPr>
              <a:buFont typeface="Courier New" panose="02070309020205020404" pitchFamily="49" charset="0"/>
              <a:buChar char="o"/>
            </a:pPr>
            <a:r>
              <a:rPr lang="es-VE" sz="1600" dirty="0" smtClean="0"/>
              <a:t>Conductores </a:t>
            </a:r>
            <a:r>
              <a:rPr lang="es-VE" sz="1600" dirty="0"/>
              <a:t>de baja tensión (hasta 1000 V). </a:t>
            </a:r>
            <a:endParaRPr lang="es-VE" sz="1600" dirty="0" smtClean="0"/>
          </a:p>
          <a:p>
            <a:pPr>
              <a:buFont typeface="Courier New" panose="02070309020205020404" pitchFamily="49" charset="0"/>
              <a:buChar char="o"/>
            </a:pPr>
            <a:r>
              <a:rPr lang="es-VE" sz="1600" dirty="0" smtClean="0"/>
              <a:t>Conductores </a:t>
            </a:r>
            <a:r>
              <a:rPr lang="es-VE" sz="1600" dirty="0"/>
              <a:t>de media tensión (hasta 30 </a:t>
            </a:r>
            <a:r>
              <a:rPr lang="es-VE" sz="1600" dirty="0" err="1"/>
              <a:t>kV</a:t>
            </a:r>
            <a:r>
              <a:rPr lang="es-VE" sz="1600" dirty="0"/>
              <a:t>). </a:t>
            </a:r>
            <a:endParaRPr lang="es-VE" sz="1600" dirty="0" smtClean="0"/>
          </a:p>
          <a:p>
            <a:pPr>
              <a:buFont typeface="Courier New" panose="02070309020205020404" pitchFamily="49" charset="0"/>
              <a:buChar char="o"/>
            </a:pPr>
            <a:r>
              <a:rPr lang="es-VE" sz="1600" dirty="0" smtClean="0"/>
              <a:t>Conductores </a:t>
            </a:r>
            <a:r>
              <a:rPr lang="es-VE" sz="1600" dirty="0"/>
              <a:t>de alta tensión (hasta 66 </a:t>
            </a:r>
            <a:r>
              <a:rPr lang="es-VE" sz="1600" dirty="0" err="1"/>
              <a:t>kV</a:t>
            </a:r>
            <a:r>
              <a:rPr lang="es-VE" sz="1600" dirty="0"/>
              <a:t>). </a:t>
            </a:r>
            <a:endParaRPr lang="es-VE" sz="1600" dirty="0" smtClean="0"/>
          </a:p>
          <a:p>
            <a:pPr>
              <a:buFont typeface="Courier New" panose="02070309020205020404" pitchFamily="49" charset="0"/>
              <a:buChar char="o"/>
            </a:pPr>
            <a:r>
              <a:rPr lang="es-VE" sz="1600" dirty="0" smtClean="0"/>
              <a:t>Conductores </a:t>
            </a:r>
            <a:r>
              <a:rPr lang="es-VE" sz="1600" dirty="0"/>
              <a:t>de muy alta tensión (por encima de los 770 </a:t>
            </a:r>
            <a:r>
              <a:rPr lang="es-VE" sz="1600" dirty="0" err="1"/>
              <a:t>kV</a:t>
            </a:r>
            <a:r>
              <a:rPr lang="es-VE" sz="1600" dirty="0"/>
              <a:t>).</a:t>
            </a:r>
            <a:endParaRPr lang="es-VE" sz="1600" dirty="0"/>
          </a:p>
        </p:txBody>
      </p:sp>
      <p:sp>
        <p:nvSpPr>
          <p:cNvPr id="4" name="Marcador de texto 3"/>
          <p:cNvSpPr>
            <a:spLocks noGrp="1"/>
          </p:cNvSpPr>
          <p:nvPr>
            <p:ph type="body" sz="half" idx="2"/>
          </p:nvPr>
        </p:nvSpPr>
        <p:spPr>
          <a:xfrm>
            <a:off x="645445" y="3296991"/>
            <a:ext cx="8305372" cy="3258355"/>
          </a:xfrm>
        </p:spPr>
        <p:txBody>
          <a:bodyPr>
            <a:noAutofit/>
          </a:bodyPr>
          <a:lstStyle/>
          <a:p>
            <a:pPr marL="285750" indent="-285750">
              <a:buFont typeface="Wingdings" panose="05000000000000000000" pitchFamily="2" charset="2"/>
              <a:buChar char="Ø"/>
            </a:pPr>
            <a:r>
              <a:rPr lang="es-VE" sz="1600" b="1" dirty="0" smtClean="0"/>
              <a:t>SEGUN NUMEROS DE CONDUCTORES</a:t>
            </a:r>
          </a:p>
          <a:p>
            <a:pPr marL="285750" indent="-285750">
              <a:buFont typeface="Courier New" panose="02070309020205020404" pitchFamily="49" charset="0"/>
              <a:buChar char="o"/>
            </a:pPr>
            <a:r>
              <a:rPr lang="es-VE" sz="1600" dirty="0" smtClean="0"/>
              <a:t>Unipolar</a:t>
            </a:r>
            <a:r>
              <a:rPr lang="es-VE" sz="1600" dirty="0"/>
              <a:t>: Un solo conductor. </a:t>
            </a:r>
            <a:endParaRPr lang="es-VE" sz="1600" dirty="0" smtClean="0"/>
          </a:p>
          <a:p>
            <a:pPr marL="285750" indent="-285750">
              <a:buFont typeface="Courier New" panose="02070309020205020404" pitchFamily="49" charset="0"/>
              <a:buChar char="o"/>
            </a:pPr>
            <a:r>
              <a:rPr lang="es-VE" sz="1600" dirty="0" smtClean="0"/>
              <a:t>Bipolar</a:t>
            </a:r>
            <a:r>
              <a:rPr lang="es-VE" sz="1600" dirty="0"/>
              <a:t>: 2 conductores. </a:t>
            </a:r>
            <a:endParaRPr lang="es-VE" sz="1600" dirty="0" smtClean="0"/>
          </a:p>
          <a:p>
            <a:pPr marL="285750" indent="-285750">
              <a:buFont typeface="Courier New" panose="02070309020205020404" pitchFamily="49" charset="0"/>
              <a:buChar char="o"/>
            </a:pPr>
            <a:r>
              <a:rPr lang="es-VE" sz="1600" dirty="0" smtClean="0"/>
              <a:t>Tripolar:3 </a:t>
            </a:r>
            <a:r>
              <a:rPr lang="es-VE" sz="1600" dirty="0"/>
              <a:t>conductores. Es </a:t>
            </a:r>
            <a:r>
              <a:rPr lang="es-VE" sz="1600" dirty="0" err="1"/>
              <a:t>unifase</a:t>
            </a:r>
            <a:r>
              <a:rPr lang="es-VE" sz="1600" dirty="0"/>
              <a:t> (marrón o negro), un neutro (azul) y tierra (verde y amarillo). </a:t>
            </a:r>
            <a:endParaRPr lang="es-VE" sz="1600" dirty="0" smtClean="0"/>
          </a:p>
          <a:p>
            <a:pPr marL="285750" indent="-285750">
              <a:buFont typeface="Courier New" panose="02070309020205020404" pitchFamily="49" charset="0"/>
              <a:buChar char="o"/>
            </a:pPr>
            <a:r>
              <a:rPr lang="es-VE" sz="1600" dirty="0" err="1" smtClean="0"/>
              <a:t>Tetrapolar</a:t>
            </a:r>
            <a:r>
              <a:rPr lang="es-VE" sz="1600" dirty="0"/>
              <a:t>: 4 conductores. Son dos fases (marrón y negro), un neutro (azul) y tierra (verde y amarillo). </a:t>
            </a:r>
            <a:endParaRPr lang="es-VE" sz="1600" dirty="0" smtClean="0"/>
          </a:p>
          <a:p>
            <a:pPr marL="285750" indent="-285750">
              <a:buFont typeface="Courier New" panose="02070309020205020404" pitchFamily="49" charset="0"/>
              <a:buChar char="o"/>
            </a:pPr>
            <a:r>
              <a:rPr lang="es-VE" sz="1600" dirty="0" err="1" smtClean="0"/>
              <a:t>Pentapolar</a:t>
            </a:r>
            <a:r>
              <a:rPr lang="es-VE" sz="1600" dirty="0"/>
              <a:t>: 5 conductores. Estos cables se componen de 3 fases (gris o celeste, marrón y negro), un neutro (azul) y tierra (verde y amarillo).</a:t>
            </a:r>
            <a:endParaRPr lang="es-VE" sz="1600" dirty="0"/>
          </a:p>
        </p:txBody>
      </p:sp>
    </p:spTree>
    <p:extLst>
      <p:ext uri="{BB962C8B-B14F-4D97-AF65-F5344CB8AC3E}">
        <p14:creationId xmlns:p14="http://schemas.microsoft.com/office/powerpoint/2010/main" val="28627943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8089" y="514924"/>
            <a:ext cx="3854528" cy="1278466"/>
          </a:xfrm>
        </p:spPr>
        <p:txBody>
          <a:bodyPr/>
          <a:lstStyle/>
          <a:p>
            <a:r>
              <a:rPr lang="es-VE" sz="3200" dirty="0" smtClean="0"/>
              <a:t>BAJA TENSION</a:t>
            </a:r>
            <a:r>
              <a:rPr lang="es-VE" dirty="0" smtClean="0"/>
              <a:t/>
            </a:r>
            <a:br>
              <a:rPr lang="es-VE" dirty="0" smtClean="0"/>
            </a:br>
            <a:endParaRPr lang="es-VE" dirty="0"/>
          </a:p>
        </p:txBody>
      </p:sp>
      <p:sp>
        <p:nvSpPr>
          <p:cNvPr id="3" name="Marcador de contenido 2"/>
          <p:cNvSpPr>
            <a:spLocks noGrp="1"/>
          </p:cNvSpPr>
          <p:nvPr>
            <p:ph idx="1"/>
          </p:nvPr>
        </p:nvSpPr>
        <p:spPr>
          <a:xfrm>
            <a:off x="618187" y="2009105"/>
            <a:ext cx="8655816" cy="1841678"/>
          </a:xfrm>
        </p:spPr>
        <p:txBody>
          <a:bodyPr>
            <a:normAutofit/>
          </a:bodyPr>
          <a:lstStyle/>
          <a:p>
            <a:pPr algn="just"/>
            <a:r>
              <a:rPr lang="es-VE" sz="1600" dirty="0"/>
              <a:t>Para Baja Tensión, las instalaciones eléctricas son aquellas cuya tensión nominal es igual o inferior a 1.000 V para corriente alterna y 1.500 V para corriente continua. Generalmente, se usan en el proceso de utilización. Van desde la salida de los transformadores de distribución hasta los equipos. Es la tensión que generalmente se consigue en la industria hasta 440 voltios y en los hogares desde 120 hasta 220 </a:t>
            </a:r>
            <a:r>
              <a:rPr lang="es-VE" sz="1600" dirty="0" smtClean="0"/>
              <a:t>voltios.</a:t>
            </a:r>
            <a:endParaRPr lang="es-VE" sz="1600" dirty="0"/>
          </a:p>
        </p:txBody>
      </p:sp>
      <p:pic>
        <p:nvPicPr>
          <p:cNvPr id="5" name="Imagen 4"/>
          <p:cNvPicPr>
            <a:picLocks noChangeAspect="1"/>
          </p:cNvPicPr>
          <p:nvPr/>
        </p:nvPicPr>
        <p:blipFill>
          <a:blip r:embed="rId2"/>
          <a:stretch>
            <a:fillRect/>
          </a:stretch>
        </p:blipFill>
        <p:spPr>
          <a:xfrm>
            <a:off x="2595738" y="3850782"/>
            <a:ext cx="3895214" cy="2921411"/>
          </a:xfrm>
          <a:prstGeom prst="rect">
            <a:avLst/>
          </a:prstGeom>
          <a:ln>
            <a:noFill/>
          </a:ln>
          <a:effectLst>
            <a:softEdge rad="112500"/>
          </a:effectLst>
        </p:spPr>
      </p:pic>
    </p:spTree>
    <p:extLst>
      <p:ext uri="{BB962C8B-B14F-4D97-AF65-F5344CB8AC3E}">
        <p14:creationId xmlns:p14="http://schemas.microsoft.com/office/powerpoint/2010/main" val="30322105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4151" y="313748"/>
            <a:ext cx="3854528" cy="1278466"/>
          </a:xfrm>
        </p:spPr>
        <p:txBody>
          <a:bodyPr>
            <a:normAutofit/>
          </a:bodyPr>
          <a:lstStyle/>
          <a:p>
            <a:r>
              <a:rPr lang="es-VE" sz="3200" dirty="0" smtClean="0"/>
              <a:t>MEDIA TENSION</a:t>
            </a:r>
            <a:endParaRPr lang="es-VE" sz="3200" dirty="0"/>
          </a:p>
        </p:txBody>
      </p:sp>
      <p:sp>
        <p:nvSpPr>
          <p:cNvPr id="3" name="Marcador de contenido 2"/>
          <p:cNvSpPr>
            <a:spLocks noGrp="1"/>
          </p:cNvSpPr>
          <p:nvPr>
            <p:ph idx="1"/>
          </p:nvPr>
        </p:nvSpPr>
        <p:spPr>
          <a:xfrm>
            <a:off x="4760461" y="878404"/>
            <a:ext cx="4513541" cy="5602540"/>
          </a:xfrm>
        </p:spPr>
        <p:txBody>
          <a:bodyPr>
            <a:normAutofit/>
          </a:bodyPr>
          <a:lstStyle/>
          <a:p>
            <a:pPr algn="just"/>
            <a:r>
              <a:rPr lang="es-VE" sz="1600" dirty="0"/>
              <a:t>Es el término que se usa para referirse a instalaciones eléctricas de alta tensión, con tensiones entre 1.000 y 30.000 v (volts). En ocasiones, se extiende el uso del término a pequeñas instalaciones de 30 </a:t>
            </a:r>
            <a:r>
              <a:rPr lang="es-VE" sz="1600" dirty="0" err="1"/>
              <a:t>kV</a:t>
            </a:r>
            <a:r>
              <a:rPr lang="es-VE" sz="1600" dirty="0"/>
              <a:t> para distribución. Dichas instalaciones son frecuentes en líneas de distribución que finalizan en Centros de Transformación en dónde, normalmente, se reduce la tensión hasta los 400 voltios. En realidad no existe una definición clara en ningún reglamento de hasta dónde llega la media tensión, la denominación de media tensión es usada por las compañías eléctricas para referirse a sus tensiones de distribución. Su distribución depende de la zona geográfica así como de la empresa suministradora. Las tensiones de distribución más comunes son 13,2 </a:t>
            </a:r>
            <a:r>
              <a:rPr lang="es-VE" sz="1600" dirty="0" err="1"/>
              <a:t>kV</a:t>
            </a:r>
            <a:r>
              <a:rPr lang="es-VE" sz="1600" dirty="0"/>
              <a:t>, 15 </a:t>
            </a:r>
            <a:r>
              <a:rPr lang="es-VE" sz="1600" dirty="0" err="1"/>
              <a:t>kV</a:t>
            </a:r>
            <a:r>
              <a:rPr lang="es-VE" sz="1600" dirty="0"/>
              <a:t>, 20 </a:t>
            </a:r>
            <a:r>
              <a:rPr lang="es-VE" sz="1600" dirty="0" err="1"/>
              <a:t>kV</a:t>
            </a:r>
            <a:r>
              <a:rPr lang="es-VE" sz="1600" dirty="0"/>
              <a:t> y 30 </a:t>
            </a:r>
            <a:r>
              <a:rPr lang="es-VE" sz="1600" dirty="0" err="1"/>
              <a:t>kV</a:t>
            </a:r>
            <a:r>
              <a:rPr lang="es-VE" sz="1600" dirty="0"/>
              <a:t>.</a:t>
            </a:r>
            <a:endParaRPr lang="es-VE" sz="1600" dirty="0"/>
          </a:p>
        </p:txBody>
      </p:sp>
      <p:pic>
        <p:nvPicPr>
          <p:cNvPr id="5" name="Imagen 4"/>
          <p:cNvPicPr>
            <a:picLocks noChangeAspect="1"/>
          </p:cNvPicPr>
          <p:nvPr/>
        </p:nvPicPr>
        <p:blipFill>
          <a:blip r:embed="rId2"/>
          <a:stretch>
            <a:fillRect/>
          </a:stretch>
        </p:blipFill>
        <p:spPr>
          <a:xfrm>
            <a:off x="637142" y="2283720"/>
            <a:ext cx="3912428" cy="2791909"/>
          </a:xfrm>
          <a:prstGeom prst="rect">
            <a:avLst/>
          </a:prstGeom>
        </p:spPr>
      </p:pic>
    </p:spTree>
    <p:extLst>
      <p:ext uri="{BB962C8B-B14F-4D97-AF65-F5344CB8AC3E}">
        <p14:creationId xmlns:p14="http://schemas.microsoft.com/office/powerpoint/2010/main" val="1602826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7335" y="514924"/>
            <a:ext cx="8596668" cy="1867667"/>
          </a:xfrm>
        </p:spPr>
        <p:txBody>
          <a:bodyPr>
            <a:noAutofit/>
          </a:bodyPr>
          <a:lstStyle/>
          <a:p>
            <a:pPr marL="0" indent="0" algn="just">
              <a:buNone/>
            </a:pPr>
            <a:r>
              <a:rPr lang="es-VE" sz="1600" dirty="0" smtClean="0"/>
              <a:t> </a:t>
            </a:r>
            <a:r>
              <a:rPr lang="es-VE" sz="1600" b="1" dirty="0"/>
              <a:t>Cobre de temple duro:</a:t>
            </a:r>
          </a:p>
          <a:p>
            <a:pPr algn="just">
              <a:buFont typeface="Arial" panose="020B0604020202020204" pitchFamily="34" charset="0"/>
              <a:buChar char="•"/>
            </a:pPr>
            <a:r>
              <a:rPr lang="es-VE" sz="1600" dirty="0" smtClean="0"/>
              <a:t> </a:t>
            </a:r>
            <a:r>
              <a:rPr lang="es-VE" sz="1600" dirty="0"/>
              <a:t>Conductividad del 97% respecto a la del cobre puro.</a:t>
            </a:r>
          </a:p>
          <a:p>
            <a:pPr algn="just">
              <a:buFont typeface="Arial" panose="020B0604020202020204" pitchFamily="34" charset="0"/>
              <a:buChar char="•"/>
            </a:pPr>
            <a:r>
              <a:rPr lang="es-VE" sz="1600" dirty="0" smtClean="0"/>
              <a:t>Resistividad </a:t>
            </a:r>
            <a:r>
              <a:rPr lang="es-VE" sz="1600" dirty="0"/>
              <a:t>de 0,018 ( x mm 2 ) a 20 </a:t>
            </a:r>
            <a:r>
              <a:rPr lang="es-VE" sz="1600" dirty="0" err="1"/>
              <a:t>ºC</a:t>
            </a:r>
            <a:r>
              <a:rPr lang="es-VE" sz="1600" dirty="0"/>
              <a:t> de temperatura.</a:t>
            </a:r>
          </a:p>
          <a:p>
            <a:pPr algn="just">
              <a:buFont typeface="Arial" panose="020B0604020202020204" pitchFamily="34" charset="0"/>
              <a:buChar char="•"/>
            </a:pPr>
            <a:r>
              <a:rPr lang="es-VE" sz="1600" dirty="0" smtClean="0"/>
              <a:t>Capacidad </a:t>
            </a:r>
            <a:r>
              <a:rPr lang="es-VE" sz="1600" dirty="0"/>
              <a:t>de ruptura a la carga, oscila entre 37 a 45 kg/mm2.</a:t>
            </a:r>
          </a:p>
          <a:p>
            <a:pPr marL="0" indent="0" algn="just">
              <a:buNone/>
            </a:pPr>
            <a:r>
              <a:rPr lang="es-VE" sz="1600" dirty="0"/>
              <a:t>Por esta </a:t>
            </a:r>
            <a:r>
              <a:rPr lang="es-VE" sz="1600" dirty="0" smtClean="0"/>
              <a:t>razón </a:t>
            </a:r>
            <a:r>
              <a:rPr lang="es-VE" sz="1600" dirty="0"/>
              <a:t>se utiliza en la </a:t>
            </a:r>
            <a:r>
              <a:rPr lang="es-VE" sz="1600" dirty="0" smtClean="0"/>
              <a:t>fabricación </a:t>
            </a:r>
            <a:r>
              <a:rPr lang="es-VE" sz="1600" dirty="0"/>
              <a:t>de conductores desnudos, para </a:t>
            </a:r>
            <a:r>
              <a:rPr lang="es-VE" sz="1600" dirty="0" smtClean="0"/>
              <a:t>líneas aéreas </a:t>
            </a:r>
            <a:r>
              <a:rPr lang="es-VE" sz="1600" dirty="0"/>
              <a:t>de transporte de </a:t>
            </a:r>
            <a:r>
              <a:rPr lang="es-VE" sz="1600" dirty="0" smtClean="0"/>
              <a:t>energía eléctrica</a:t>
            </a:r>
            <a:r>
              <a:rPr lang="es-VE" sz="1600" dirty="0"/>
              <a:t>, donde se exige una buena resistencia </a:t>
            </a:r>
            <a:r>
              <a:rPr lang="es-VE" sz="1600" dirty="0" smtClean="0"/>
              <a:t>mecánica</a:t>
            </a:r>
            <a:r>
              <a:rPr lang="es-VE" sz="1600" dirty="0"/>
              <a:t>.</a:t>
            </a:r>
          </a:p>
        </p:txBody>
      </p:sp>
      <p:sp>
        <p:nvSpPr>
          <p:cNvPr id="4" name="Marcador de texto 3"/>
          <p:cNvSpPr>
            <a:spLocks noGrp="1"/>
          </p:cNvSpPr>
          <p:nvPr>
            <p:ph type="body" sz="half" idx="2"/>
          </p:nvPr>
        </p:nvSpPr>
        <p:spPr>
          <a:xfrm>
            <a:off x="677335" y="3026533"/>
            <a:ext cx="8337876" cy="3090932"/>
          </a:xfrm>
        </p:spPr>
        <p:txBody>
          <a:bodyPr>
            <a:noAutofit/>
          </a:bodyPr>
          <a:lstStyle/>
          <a:p>
            <a:pPr algn="just"/>
            <a:r>
              <a:rPr lang="es-VE" sz="1600" b="1" dirty="0"/>
              <a:t>Cobre recocido o de temple blando:</a:t>
            </a:r>
          </a:p>
          <a:p>
            <a:pPr marL="285750" indent="-285750" algn="just">
              <a:buFont typeface="Arial" panose="020B0604020202020204" pitchFamily="34" charset="0"/>
              <a:buChar char="•"/>
            </a:pPr>
            <a:r>
              <a:rPr lang="es-VE" sz="1600" dirty="0" smtClean="0"/>
              <a:t>Conductividad </a:t>
            </a:r>
            <a:r>
              <a:rPr lang="es-VE" sz="1600" dirty="0"/>
              <a:t>del 100%</a:t>
            </a:r>
          </a:p>
          <a:p>
            <a:pPr marL="285750" indent="-285750" algn="just">
              <a:buFont typeface="Arial" panose="020B0604020202020204" pitchFamily="34" charset="0"/>
              <a:buChar char="•"/>
            </a:pPr>
            <a:r>
              <a:rPr lang="es-VE" sz="1600" dirty="0" smtClean="0"/>
              <a:t>Resistividad </a:t>
            </a:r>
            <a:r>
              <a:rPr lang="es-VE" sz="1600" dirty="0"/>
              <a:t>de 0,01724 = 1 ( x mm 2 ) respecto del cobre puro, tomado este como </a:t>
            </a:r>
            <a:r>
              <a:rPr lang="es-VE" sz="1600" dirty="0" smtClean="0"/>
              <a:t>patrón</a:t>
            </a:r>
            <a:r>
              <a:rPr lang="es-VE" sz="1600" dirty="0"/>
              <a:t>.</a:t>
            </a:r>
          </a:p>
          <a:p>
            <a:pPr marL="285750" indent="-285750" algn="just">
              <a:buFont typeface="Arial" panose="020B0604020202020204" pitchFamily="34" charset="0"/>
              <a:buChar char="•"/>
            </a:pPr>
            <a:r>
              <a:rPr lang="es-VE" sz="1600" dirty="0" smtClean="0"/>
              <a:t>Carga </a:t>
            </a:r>
            <a:r>
              <a:rPr lang="es-VE" sz="1600" dirty="0"/>
              <a:t>de ruptura media de 25 kg/mm2.</a:t>
            </a:r>
          </a:p>
          <a:p>
            <a:pPr algn="just"/>
            <a:r>
              <a:rPr lang="es-VE" sz="1600" dirty="0"/>
              <a:t>Como es </a:t>
            </a:r>
            <a:r>
              <a:rPr lang="es-VE" sz="1600" dirty="0" smtClean="0"/>
              <a:t>dúctil </a:t>
            </a:r>
            <a:r>
              <a:rPr lang="es-VE" sz="1600" dirty="0"/>
              <a:t>y </a:t>
            </a:r>
            <a:r>
              <a:rPr lang="es-VE" sz="1600" dirty="0" smtClean="0"/>
              <a:t>flexible </a:t>
            </a:r>
            <a:r>
              <a:rPr lang="es-VE" sz="1600" dirty="0"/>
              <a:t>se utiliza en la </a:t>
            </a:r>
            <a:r>
              <a:rPr lang="es-VE" sz="1600" dirty="0" smtClean="0"/>
              <a:t>fabricación </a:t>
            </a:r>
            <a:r>
              <a:rPr lang="es-VE" sz="1600" dirty="0"/>
              <a:t>de conductores </a:t>
            </a:r>
            <a:r>
              <a:rPr lang="es-VE" sz="1600" dirty="0" smtClean="0"/>
              <a:t>aislados.</a:t>
            </a:r>
          </a:p>
          <a:p>
            <a:pPr algn="just"/>
            <a:r>
              <a:rPr lang="es-VE" sz="1600" dirty="0" smtClean="0"/>
              <a:t> El </a:t>
            </a:r>
            <a:r>
              <a:rPr lang="es-VE" sz="1600" dirty="0"/>
              <a:t>conductor </a:t>
            </a:r>
            <a:r>
              <a:rPr lang="es-VE" sz="1600" dirty="0" smtClean="0"/>
              <a:t>está </a:t>
            </a:r>
            <a:r>
              <a:rPr lang="es-VE" sz="1600" dirty="0"/>
              <a:t>identificado en cuanto a su </a:t>
            </a:r>
            <a:r>
              <a:rPr lang="es-VE" sz="1600" dirty="0" smtClean="0"/>
              <a:t>tamaño </a:t>
            </a:r>
            <a:r>
              <a:rPr lang="es-VE" sz="1600" dirty="0"/>
              <a:t>por un calibre, que puede ser </a:t>
            </a:r>
            <a:r>
              <a:rPr lang="es-VE" sz="1600" dirty="0" smtClean="0"/>
              <a:t>milimétrico </a:t>
            </a:r>
            <a:r>
              <a:rPr lang="es-VE" sz="1600" dirty="0"/>
              <a:t>y expresarse </a:t>
            </a:r>
            <a:r>
              <a:rPr lang="es-VE" sz="1600" dirty="0" smtClean="0"/>
              <a:t>en mm2 </a:t>
            </a:r>
            <a:r>
              <a:rPr lang="es-VE" sz="1600" dirty="0"/>
              <a:t>o americano y expresarse en AWG o MCM con una equivalencia en mm2.</a:t>
            </a:r>
          </a:p>
        </p:txBody>
      </p:sp>
    </p:spTree>
    <p:extLst>
      <p:ext uri="{BB962C8B-B14F-4D97-AF65-F5344CB8AC3E}">
        <p14:creationId xmlns:p14="http://schemas.microsoft.com/office/powerpoint/2010/main" val="3190914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5609677" y="3893712"/>
            <a:ext cx="2815107" cy="2815107"/>
          </a:xfrm>
          <a:prstGeom prst="rect">
            <a:avLst/>
          </a:prstGeom>
        </p:spPr>
      </p:pic>
      <p:sp>
        <p:nvSpPr>
          <p:cNvPr id="3" name="Marcador de contenido 2"/>
          <p:cNvSpPr>
            <a:spLocks noGrp="1"/>
          </p:cNvSpPr>
          <p:nvPr>
            <p:ph idx="1"/>
          </p:nvPr>
        </p:nvSpPr>
        <p:spPr/>
        <p:txBody>
          <a:bodyPr>
            <a:normAutofit/>
          </a:bodyPr>
          <a:lstStyle/>
          <a:p>
            <a:pPr algn="just">
              <a:buFont typeface="Wingdings" panose="05000000000000000000" pitchFamily="2" charset="2"/>
              <a:buChar char="Ø"/>
            </a:pPr>
            <a:r>
              <a:rPr lang="es-VE" sz="1600" dirty="0"/>
              <a:t> </a:t>
            </a:r>
            <a:r>
              <a:rPr lang="es-VE" sz="1600" b="1" dirty="0"/>
              <a:t>CL/SVT </a:t>
            </a:r>
            <a:endParaRPr lang="es-VE" sz="1600" b="1" dirty="0" smtClean="0"/>
          </a:p>
          <a:p>
            <a:pPr marL="0" indent="0" algn="just">
              <a:buNone/>
            </a:pPr>
            <a:r>
              <a:rPr lang="es-VE" sz="1600" dirty="0"/>
              <a:t> Dos o tres conductores flexibles de cobre recocido, aislados con PVC de 60 ° y cubierta de PVC flexible</a:t>
            </a:r>
            <a:r>
              <a:rPr lang="es-VE" sz="1600" dirty="0" smtClean="0"/>
              <a:t>.</a:t>
            </a:r>
          </a:p>
          <a:p>
            <a:pPr algn="just">
              <a:buFont typeface="Arial" panose="020B0604020202020204" pitchFamily="34" charset="0"/>
              <a:buChar char="•"/>
            </a:pPr>
            <a:r>
              <a:rPr lang="es-VE" sz="1600" b="1" dirty="0" smtClean="0"/>
              <a:t>APLICACIÓN</a:t>
            </a:r>
          </a:p>
          <a:p>
            <a:pPr marL="0" indent="0" algn="just">
              <a:buNone/>
            </a:pPr>
            <a:r>
              <a:rPr lang="es-VE" sz="1600" dirty="0"/>
              <a:t>CL: Para bajantes de lámparas </a:t>
            </a:r>
            <a:r>
              <a:rPr lang="es-VE" sz="1600" dirty="0" smtClean="0"/>
              <a:t>colgantes</a:t>
            </a:r>
          </a:p>
          <a:p>
            <a:pPr marL="0" indent="0" algn="just">
              <a:buNone/>
            </a:pPr>
            <a:r>
              <a:rPr lang="es-VE" sz="1600" dirty="0"/>
              <a:t>SVT: Para extensiones domesticas y salidas de artefactos sometidos a flexión y constante movimiento. Voltaje de operación: 300 </a:t>
            </a:r>
            <a:r>
              <a:rPr lang="es-VE" sz="1600" dirty="0" smtClean="0"/>
              <a:t>V.</a:t>
            </a:r>
          </a:p>
          <a:p>
            <a:pPr algn="just">
              <a:buFont typeface="Arial" panose="020B0604020202020204" pitchFamily="34" charset="0"/>
              <a:buChar char="•"/>
            </a:pPr>
            <a:r>
              <a:rPr lang="es-VE" sz="1600" b="1" dirty="0"/>
              <a:t>ELEMENTOS CONSTRUCTIVOS </a:t>
            </a:r>
            <a:endParaRPr lang="es-VE" sz="1600" b="1" dirty="0" smtClean="0"/>
          </a:p>
          <a:p>
            <a:pPr algn="just">
              <a:buAutoNum type="alphaUcPeriod"/>
            </a:pPr>
            <a:r>
              <a:rPr lang="es-VE" sz="1600" dirty="0" smtClean="0"/>
              <a:t>Conductor </a:t>
            </a:r>
            <a:r>
              <a:rPr lang="es-VE" sz="1600" dirty="0"/>
              <a:t>de cobre </a:t>
            </a:r>
            <a:r>
              <a:rPr lang="es-VE" sz="1600" dirty="0" smtClean="0"/>
              <a:t>flexible</a:t>
            </a:r>
          </a:p>
          <a:p>
            <a:pPr algn="just">
              <a:buAutoNum type="alphaUcPeriod"/>
            </a:pPr>
            <a:r>
              <a:rPr lang="es-VE" sz="1600" dirty="0" smtClean="0"/>
              <a:t> </a:t>
            </a:r>
            <a:r>
              <a:rPr lang="es-VE" sz="1600" dirty="0"/>
              <a:t>Aislamiento de PVC </a:t>
            </a:r>
            <a:endParaRPr lang="es-VE" sz="1600" dirty="0" smtClean="0"/>
          </a:p>
          <a:p>
            <a:pPr algn="just">
              <a:buAutoNum type="alphaUcPeriod"/>
            </a:pPr>
            <a:r>
              <a:rPr lang="es-VE" sz="1600" dirty="0" smtClean="0"/>
              <a:t> </a:t>
            </a:r>
            <a:r>
              <a:rPr lang="es-VE" sz="1600" dirty="0"/>
              <a:t>Cubierta de PVC</a:t>
            </a:r>
            <a:endParaRPr lang="es-VE" sz="1600" dirty="0"/>
          </a:p>
        </p:txBody>
      </p:sp>
      <p:pic>
        <p:nvPicPr>
          <p:cNvPr id="6" name="Imagen 5"/>
          <p:cNvPicPr>
            <a:picLocks noChangeAspect="1"/>
          </p:cNvPicPr>
          <p:nvPr/>
        </p:nvPicPr>
        <p:blipFill>
          <a:blip r:embed="rId3"/>
          <a:stretch>
            <a:fillRect/>
          </a:stretch>
        </p:blipFill>
        <p:spPr>
          <a:xfrm>
            <a:off x="577193" y="4471674"/>
            <a:ext cx="3579790" cy="1851853"/>
          </a:xfrm>
          <a:prstGeom prst="rect">
            <a:avLst/>
          </a:prstGeom>
        </p:spPr>
      </p:pic>
      <p:sp>
        <p:nvSpPr>
          <p:cNvPr id="4" name="Marcador de texto 3"/>
          <p:cNvSpPr>
            <a:spLocks noGrp="1"/>
          </p:cNvSpPr>
          <p:nvPr>
            <p:ph type="body" sz="half" idx="2"/>
          </p:nvPr>
        </p:nvSpPr>
        <p:spPr>
          <a:xfrm>
            <a:off x="355361" y="514924"/>
            <a:ext cx="4023455" cy="5808603"/>
          </a:xfrm>
        </p:spPr>
        <p:txBody>
          <a:bodyPr>
            <a:normAutofit/>
          </a:bodyPr>
          <a:lstStyle/>
          <a:p>
            <a:pPr marL="285750" indent="-285750" algn="just">
              <a:buFont typeface="Wingdings" panose="05000000000000000000" pitchFamily="2" charset="2"/>
              <a:buChar char="Ø"/>
            </a:pPr>
            <a:r>
              <a:rPr lang="es-VE" sz="1700" b="1" dirty="0"/>
              <a:t> </a:t>
            </a:r>
            <a:r>
              <a:rPr lang="es-VE" sz="1600" b="1" dirty="0" smtClean="0"/>
              <a:t>TW</a:t>
            </a:r>
            <a:r>
              <a:rPr lang="es-VE" sz="1600" b="1" dirty="0"/>
              <a:t> (60°C) Y THW (75°C</a:t>
            </a:r>
            <a:r>
              <a:rPr lang="es-VE" sz="1600" b="1" dirty="0" smtClean="0"/>
              <a:t>)</a:t>
            </a:r>
          </a:p>
          <a:p>
            <a:pPr algn="just"/>
            <a:r>
              <a:rPr lang="es-VE" sz="1600" dirty="0"/>
              <a:t>Conductor de cobre recocido, sólido (14 - 8 AWG) o trenzado clase “B” (14 AWG–1000 MCM), aislado con compuesto de PVC de 60°C (TW) o 75°C (THW</a:t>
            </a:r>
            <a:r>
              <a:rPr lang="es-VE" sz="1600" dirty="0" smtClean="0"/>
              <a:t>).</a:t>
            </a:r>
          </a:p>
          <a:p>
            <a:pPr marL="285750" indent="-285750" algn="just">
              <a:buFont typeface="Arial" panose="020B0604020202020204" pitchFamily="34" charset="0"/>
              <a:buChar char="•"/>
            </a:pPr>
            <a:r>
              <a:rPr lang="es-VE" sz="1600" b="1" dirty="0" smtClean="0"/>
              <a:t>APLICACIÓN</a:t>
            </a:r>
          </a:p>
          <a:p>
            <a:pPr algn="just"/>
            <a:r>
              <a:rPr lang="es-VE" sz="1600" dirty="0"/>
              <a:t>Uso general en todos los campos de la construcción y la industria, en ambientes secos húmedos. Son la solución más económica para la instalación en bandejas, </a:t>
            </a:r>
            <a:r>
              <a:rPr lang="es-VE" sz="1600" dirty="0" err="1"/>
              <a:t>conduit</a:t>
            </a:r>
            <a:r>
              <a:rPr lang="es-VE" sz="1600" dirty="0"/>
              <a:t> o ductos</a:t>
            </a:r>
            <a:r>
              <a:rPr lang="es-VE" sz="1600" dirty="0" smtClean="0"/>
              <a:t>.</a:t>
            </a:r>
            <a:r>
              <a:rPr lang="es-VE" sz="1600" dirty="0"/>
              <a:t> Voltaje de operación: 600 </a:t>
            </a:r>
            <a:r>
              <a:rPr lang="es-VE" sz="1600" dirty="0" smtClean="0"/>
              <a:t>V.</a:t>
            </a:r>
          </a:p>
          <a:p>
            <a:pPr marL="285750" indent="-285750" algn="just">
              <a:buFont typeface="Arial" panose="020B0604020202020204" pitchFamily="34" charset="0"/>
              <a:buChar char="•"/>
            </a:pPr>
            <a:r>
              <a:rPr lang="es-VE" sz="1600" b="1" dirty="0"/>
              <a:t>ELEMENTOS </a:t>
            </a:r>
            <a:r>
              <a:rPr lang="es-VE" sz="1600" b="1" dirty="0" smtClean="0"/>
              <a:t>CONSTRUCTIVOS</a:t>
            </a:r>
          </a:p>
          <a:p>
            <a:pPr marL="342900" indent="-342900" algn="just">
              <a:buAutoNum type="alphaUcPeriod"/>
            </a:pPr>
            <a:r>
              <a:rPr lang="es-VE" sz="1600" dirty="0" smtClean="0"/>
              <a:t>Conductor </a:t>
            </a:r>
            <a:r>
              <a:rPr lang="es-VE" sz="1600" dirty="0"/>
              <a:t>de cobre sólido o trenzado </a:t>
            </a:r>
            <a:endParaRPr lang="es-VE" sz="1600" dirty="0" smtClean="0"/>
          </a:p>
          <a:p>
            <a:pPr marL="342900" indent="-342900" algn="just">
              <a:buAutoNum type="alphaUcPeriod"/>
            </a:pPr>
            <a:r>
              <a:rPr lang="es-VE" sz="1600" dirty="0" smtClean="0"/>
              <a:t> </a:t>
            </a:r>
            <a:r>
              <a:rPr lang="es-VE" sz="1600" dirty="0"/>
              <a:t>Aislamiento de PVC</a:t>
            </a:r>
            <a:endParaRPr lang="es-VE" sz="1600" dirty="0"/>
          </a:p>
        </p:txBody>
      </p:sp>
    </p:spTree>
    <p:extLst>
      <p:ext uri="{BB962C8B-B14F-4D97-AF65-F5344CB8AC3E}">
        <p14:creationId xmlns:p14="http://schemas.microsoft.com/office/powerpoint/2010/main" val="21021054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rot="3012356">
            <a:off x="7002734" y="4313309"/>
            <a:ext cx="1685994" cy="2313340"/>
          </a:xfrm>
          <a:prstGeom prst="rect">
            <a:avLst/>
          </a:prstGeom>
        </p:spPr>
      </p:pic>
      <p:sp>
        <p:nvSpPr>
          <p:cNvPr id="3" name="Marcador de contenido 2"/>
          <p:cNvSpPr>
            <a:spLocks noGrp="1"/>
          </p:cNvSpPr>
          <p:nvPr>
            <p:ph idx="1"/>
          </p:nvPr>
        </p:nvSpPr>
        <p:spPr>
          <a:xfrm>
            <a:off x="5447763" y="514924"/>
            <a:ext cx="3826239" cy="5526437"/>
          </a:xfrm>
        </p:spPr>
        <p:txBody>
          <a:bodyPr>
            <a:normAutofit/>
          </a:bodyPr>
          <a:lstStyle/>
          <a:p>
            <a:pPr algn="just">
              <a:buFont typeface="Wingdings" panose="05000000000000000000" pitchFamily="2" charset="2"/>
              <a:buChar char="Ø"/>
            </a:pPr>
            <a:r>
              <a:rPr lang="es-VE" sz="1600" b="1" dirty="0" smtClean="0"/>
              <a:t>TTU</a:t>
            </a:r>
          </a:p>
          <a:p>
            <a:pPr marL="0" indent="0" algn="just">
              <a:buNone/>
            </a:pPr>
            <a:r>
              <a:rPr lang="es-VE" sz="1600" dirty="0"/>
              <a:t>Conductor de cobre recocido sólido (14-8 AWG) o trenzado clase “B” (14 AWG-1000 MCM), aislado con polietileno de baja densidad de 75°C, cubierta externa de PVC</a:t>
            </a:r>
            <a:r>
              <a:rPr lang="es-VE" sz="1600" dirty="0" smtClean="0"/>
              <a:t>.</a:t>
            </a:r>
          </a:p>
          <a:p>
            <a:pPr algn="just">
              <a:buFont typeface="Arial" panose="020B0604020202020204" pitchFamily="34" charset="0"/>
              <a:buChar char="•"/>
            </a:pPr>
            <a:r>
              <a:rPr lang="es-VE" sz="1600" b="1" dirty="0" smtClean="0"/>
              <a:t>APLICACIÓN</a:t>
            </a:r>
          </a:p>
          <a:p>
            <a:pPr marL="0" indent="0" algn="just">
              <a:buNone/>
            </a:pPr>
            <a:r>
              <a:rPr lang="es-VE" sz="1600" dirty="0"/>
              <a:t>Para uso en edificaciones e instalaciones industriales, especialmente en líneas subterráneas. Voltaje de operación: 600 </a:t>
            </a:r>
            <a:r>
              <a:rPr lang="es-VE" sz="1600" dirty="0" smtClean="0"/>
              <a:t>V.</a:t>
            </a:r>
          </a:p>
          <a:p>
            <a:pPr algn="just">
              <a:buFont typeface="Arial" panose="020B0604020202020204" pitchFamily="34" charset="0"/>
              <a:buChar char="•"/>
            </a:pPr>
            <a:r>
              <a:rPr lang="es-VE" sz="1600" b="1" dirty="0"/>
              <a:t>ELEMENTOS </a:t>
            </a:r>
            <a:r>
              <a:rPr lang="es-VE" sz="1600" b="1" dirty="0" smtClean="0"/>
              <a:t>CONSTRUCTIVOS</a:t>
            </a:r>
          </a:p>
          <a:p>
            <a:pPr algn="just">
              <a:buAutoNum type="alphaUcPeriod"/>
            </a:pPr>
            <a:r>
              <a:rPr lang="es-VE" sz="1600" dirty="0" smtClean="0"/>
              <a:t>Conductor </a:t>
            </a:r>
            <a:r>
              <a:rPr lang="es-VE" sz="1600" dirty="0"/>
              <a:t>de cobre sólido o </a:t>
            </a:r>
            <a:r>
              <a:rPr lang="es-VE" sz="1600" dirty="0" smtClean="0"/>
              <a:t>trenzado</a:t>
            </a:r>
          </a:p>
          <a:p>
            <a:pPr algn="just">
              <a:buAutoNum type="alphaUcPeriod"/>
            </a:pPr>
            <a:r>
              <a:rPr lang="es-VE" sz="1600" dirty="0" smtClean="0"/>
              <a:t>  </a:t>
            </a:r>
            <a:r>
              <a:rPr lang="es-VE" sz="1600" dirty="0"/>
              <a:t>Aislamiento de PVC transparente </a:t>
            </a:r>
            <a:endParaRPr lang="es-VE" sz="1600" dirty="0" smtClean="0"/>
          </a:p>
          <a:p>
            <a:pPr algn="just">
              <a:buAutoNum type="alphaUcPeriod"/>
            </a:pPr>
            <a:r>
              <a:rPr lang="es-VE" sz="1600" dirty="0" smtClean="0"/>
              <a:t> </a:t>
            </a:r>
            <a:r>
              <a:rPr lang="es-VE" sz="1600" dirty="0"/>
              <a:t>Sobre capa de Nylon</a:t>
            </a:r>
            <a:endParaRPr lang="es-VE" sz="1600" dirty="0"/>
          </a:p>
        </p:txBody>
      </p:sp>
      <p:pic>
        <p:nvPicPr>
          <p:cNvPr id="5" name="Imagen 4"/>
          <p:cNvPicPr>
            <a:picLocks noChangeAspect="1"/>
          </p:cNvPicPr>
          <p:nvPr/>
        </p:nvPicPr>
        <p:blipFill>
          <a:blip r:embed="rId3"/>
          <a:stretch>
            <a:fillRect/>
          </a:stretch>
        </p:blipFill>
        <p:spPr>
          <a:xfrm>
            <a:off x="950687" y="137786"/>
            <a:ext cx="3131914" cy="1077648"/>
          </a:xfrm>
          <a:prstGeom prst="rect">
            <a:avLst/>
          </a:prstGeom>
        </p:spPr>
      </p:pic>
      <p:sp>
        <p:nvSpPr>
          <p:cNvPr id="4" name="Marcador de texto 3"/>
          <p:cNvSpPr>
            <a:spLocks noGrp="1"/>
          </p:cNvSpPr>
          <p:nvPr>
            <p:ph type="body" sz="half" idx="2"/>
          </p:nvPr>
        </p:nvSpPr>
        <p:spPr>
          <a:xfrm>
            <a:off x="677333" y="514924"/>
            <a:ext cx="4422701" cy="6143453"/>
          </a:xfrm>
        </p:spPr>
        <p:txBody>
          <a:bodyPr>
            <a:noAutofit/>
          </a:bodyPr>
          <a:lstStyle/>
          <a:p>
            <a:pPr marL="285750" indent="-285750" algn="just">
              <a:buFont typeface="Wingdings" panose="05000000000000000000" pitchFamily="2" charset="2"/>
              <a:buChar char="Ø"/>
            </a:pPr>
            <a:r>
              <a:rPr lang="es-VE" sz="1600" b="1" dirty="0">
                <a:solidFill>
                  <a:schemeClr val="bg1"/>
                </a:solidFill>
              </a:rPr>
              <a:t>THHN / </a:t>
            </a:r>
            <a:r>
              <a:rPr lang="es-VE" sz="1600" b="1" dirty="0" smtClean="0">
                <a:solidFill>
                  <a:schemeClr val="bg1"/>
                </a:solidFill>
              </a:rPr>
              <a:t>THWN</a:t>
            </a:r>
          </a:p>
          <a:p>
            <a:pPr algn="just"/>
            <a:r>
              <a:rPr lang="es-VE" sz="1600" dirty="0"/>
              <a:t>Resistente a la Gasolina y Aceite II VW1 </a:t>
            </a:r>
            <a:r>
              <a:rPr lang="es-VE" sz="1600" dirty="0" smtClean="0"/>
              <a:t>600V. </a:t>
            </a:r>
            <a:r>
              <a:rPr lang="es-VE" sz="1600" dirty="0"/>
              <a:t>Conductor de cobre recocido sólido (14-8 AWG) trenzado concéntrico comprimido </a:t>
            </a:r>
            <a:r>
              <a:rPr lang="es-VE" sz="1600" dirty="0" err="1"/>
              <a:t>Unilay</a:t>
            </a:r>
            <a:r>
              <a:rPr lang="es-VE" sz="1600" dirty="0"/>
              <a:t> (un solo sentido) clase "C" (14-2 AWG) y clase "B" (1 AWG - 1000 MCM). Aislamiento con PVC y sobre capa de nylon, con excelentes propiedades térmicas y eléctricas con gran resistencia a la llama, a la humedad y a los agentes químicos</a:t>
            </a:r>
            <a:r>
              <a:rPr lang="es-VE" sz="1600" dirty="0" smtClean="0"/>
              <a:t>.</a:t>
            </a:r>
          </a:p>
          <a:p>
            <a:pPr marL="285750" indent="-285750" algn="just">
              <a:buFont typeface="Arial" panose="020B0604020202020204" pitchFamily="34" charset="0"/>
              <a:buChar char="•"/>
            </a:pPr>
            <a:r>
              <a:rPr lang="es-VE" sz="1600" b="1" dirty="0" smtClean="0"/>
              <a:t>APLICACIÓN</a:t>
            </a:r>
          </a:p>
          <a:p>
            <a:pPr algn="just"/>
            <a:r>
              <a:rPr lang="es-VE" sz="1600" dirty="0"/>
              <a:t>Para cableado de edificaciones, circuitos de control y potencia, instalados en bandejas o ductos y adecuado para uso en sitios secos (90°C) o húmedos (75°C) expuestos a lubricantes, gasolina o aceite, Resistente al fuego (Ensayos VW-1 y escalerilla vertical) Voltaje de operación: 600 </a:t>
            </a:r>
            <a:r>
              <a:rPr lang="es-VE" sz="1600" dirty="0" smtClean="0"/>
              <a:t>V.</a:t>
            </a:r>
          </a:p>
          <a:p>
            <a:pPr marL="285750" indent="-285750" algn="just">
              <a:buFont typeface="Arial" panose="020B0604020202020204" pitchFamily="34" charset="0"/>
              <a:buChar char="•"/>
            </a:pPr>
            <a:r>
              <a:rPr lang="es-VE" sz="1600" dirty="0"/>
              <a:t> </a:t>
            </a:r>
            <a:r>
              <a:rPr lang="es-VE" sz="1600" b="1" dirty="0"/>
              <a:t>ELEMENTOS </a:t>
            </a:r>
            <a:r>
              <a:rPr lang="es-VE" sz="1600" b="1" dirty="0" smtClean="0"/>
              <a:t>CONSTRUCTIVOS</a:t>
            </a:r>
          </a:p>
          <a:p>
            <a:pPr marL="342900" indent="-342900" algn="just">
              <a:buAutoNum type="alphaUcPeriod"/>
            </a:pPr>
            <a:r>
              <a:rPr lang="es-VE" sz="1600" dirty="0" smtClean="0"/>
              <a:t>Conductor </a:t>
            </a:r>
            <a:r>
              <a:rPr lang="es-VE" sz="1600" dirty="0"/>
              <a:t>de cobre sólido o trenzado </a:t>
            </a:r>
            <a:endParaRPr lang="es-VE" sz="1600" dirty="0" smtClean="0"/>
          </a:p>
          <a:p>
            <a:pPr marL="342900" indent="-342900" algn="just">
              <a:buAutoNum type="alphaUcPeriod"/>
            </a:pPr>
            <a:r>
              <a:rPr lang="es-VE" sz="1600" dirty="0" smtClean="0"/>
              <a:t> </a:t>
            </a:r>
            <a:r>
              <a:rPr lang="es-VE" sz="1600" dirty="0"/>
              <a:t>Aislamiento de PVC C. Sobre capa de Nylon</a:t>
            </a:r>
            <a:endParaRPr lang="es-VE" sz="1600" dirty="0"/>
          </a:p>
        </p:txBody>
      </p:sp>
    </p:spTree>
    <p:extLst>
      <p:ext uri="{BB962C8B-B14F-4D97-AF65-F5344CB8AC3E}">
        <p14:creationId xmlns:p14="http://schemas.microsoft.com/office/powerpoint/2010/main" val="34451831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7460122" y="147874"/>
            <a:ext cx="2084336" cy="1024103"/>
          </a:xfrm>
          <a:prstGeom prst="rect">
            <a:avLst/>
          </a:prstGeom>
        </p:spPr>
      </p:pic>
      <p:sp>
        <p:nvSpPr>
          <p:cNvPr id="3" name="Marcador de contenido 2"/>
          <p:cNvSpPr>
            <a:spLocks noGrp="1"/>
          </p:cNvSpPr>
          <p:nvPr>
            <p:ph idx="1"/>
          </p:nvPr>
        </p:nvSpPr>
        <p:spPr>
          <a:xfrm>
            <a:off x="5048518" y="514924"/>
            <a:ext cx="4225484" cy="6066179"/>
          </a:xfrm>
        </p:spPr>
        <p:txBody>
          <a:bodyPr>
            <a:noAutofit/>
          </a:bodyPr>
          <a:lstStyle/>
          <a:p>
            <a:pPr algn="just">
              <a:buFont typeface="Wingdings" panose="05000000000000000000" pitchFamily="2" charset="2"/>
              <a:buChar char="Ø"/>
            </a:pPr>
            <a:r>
              <a:rPr lang="es-VE" sz="1600" b="1" dirty="0"/>
              <a:t>CABLE SEMIAISLADO </a:t>
            </a:r>
            <a:r>
              <a:rPr lang="es-VE" sz="1600" b="1" dirty="0">
                <a:solidFill>
                  <a:schemeClr val="bg1"/>
                </a:solidFill>
              </a:rPr>
              <a:t>15 A 35 </a:t>
            </a:r>
            <a:r>
              <a:rPr lang="es-VE" sz="1600" b="1" dirty="0" smtClean="0">
                <a:solidFill>
                  <a:schemeClr val="bg1"/>
                </a:solidFill>
              </a:rPr>
              <a:t>KV</a:t>
            </a:r>
          </a:p>
          <a:p>
            <a:pPr marL="0" indent="0" algn="just">
              <a:buNone/>
            </a:pPr>
            <a:r>
              <a:rPr lang="es-VE" sz="1600" dirty="0"/>
              <a:t>Los cables </a:t>
            </a:r>
            <a:r>
              <a:rPr lang="es-VE" sz="1600" dirty="0" err="1"/>
              <a:t>semi</a:t>
            </a:r>
            <a:r>
              <a:rPr lang="es-VE" sz="1600" dirty="0"/>
              <a:t>-aislados para distribución aérea de media y alta tensión están formados por un conductor en temple duro de Cobre, Aluminio (AAC) o Aluminio con Alma de Acero (ACSR), con pantalla semiconductora aplicada sobre el núcleo y aislamiento-cubierta de polietileno de cadena cruzada XLPE en color negro</a:t>
            </a:r>
            <a:r>
              <a:rPr lang="es-VE" sz="1600" dirty="0" smtClean="0"/>
              <a:t>.</a:t>
            </a:r>
          </a:p>
          <a:p>
            <a:pPr algn="just">
              <a:buFont typeface="Arial" panose="020B0604020202020204" pitchFamily="34" charset="0"/>
              <a:buChar char="•"/>
            </a:pPr>
            <a:r>
              <a:rPr lang="es-VE" sz="1600" b="1" dirty="0" smtClean="0"/>
              <a:t>CARACTERÍSTICAS</a:t>
            </a:r>
          </a:p>
          <a:p>
            <a:pPr marL="0" indent="0" algn="just">
              <a:buNone/>
            </a:pPr>
            <a:r>
              <a:rPr lang="es-VE" sz="1600" dirty="0"/>
              <a:t>Excelentes propiedades eléctricas. Larga vida y bajo mantenimiento. Resistente a la intemperie</a:t>
            </a:r>
            <a:r>
              <a:rPr lang="es-VE" sz="1600" dirty="0" smtClean="0"/>
              <a:t>.</a:t>
            </a:r>
          </a:p>
          <a:p>
            <a:pPr algn="just">
              <a:buFont typeface="Arial" panose="020B0604020202020204" pitchFamily="34" charset="0"/>
              <a:buChar char="•"/>
            </a:pPr>
            <a:r>
              <a:rPr lang="es-VE" sz="1600" b="1" dirty="0" smtClean="0"/>
              <a:t>VENTAJAS</a:t>
            </a:r>
          </a:p>
          <a:p>
            <a:pPr marL="0" indent="0" algn="just">
              <a:buNone/>
            </a:pPr>
            <a:r>
              <a:rPr lang="es-VE" sz="1600" dirty="0" smtClean="0"/>
              <a:t>-Resiste </a:t>
            </a:r>
            <a:r>
              <a:rPr lang="es-VE" sz="1600" dirty="0"/>
              <a:t>la abrasión por la fricción con ramas de árboles. </a:t>
            </a:r>
            <a:endParaRPr lang="es-VE" sz="1600" dirty="0" smtClean="0"/>
          </a:p>
          <a:p>
            <a:pPr marL="0" indent="0" algn="just">
              <a:buNone/>
            </a:pPr>
            <a:r>
              <a:rPr lang="es-VE" sz="1600" dirty="0" smtClean="0"/>
              <a:t>-Resistente </a:t>
            </a:r>
            <a:r>
              <a:rPr lang="es-VE" sz="1600" dirty="0"/>
              <a:t>a la luz </a:t>
            </a:r>
            <a:r>
              <a:rPr lang="es-VE" sz="1600" dirty="0" smtClean="0"/>
              <a:t>solar.</a:t>
            </a:r>
          </a:p>
          <a:p>
            <a:pPr algn="just">
              <a:buFont typeface="Arial" panose="020B0604020202020204" pitchFamily="34" charset="0"/>
              <a:buChar char="•"/>
            </a:pPr>
            <a:r>
              <a:rPr lang="es-VE" sz="1600" b="1" dirty="0" smtClean="0"/>
              <a:t>APLICACION</a:t>
            </a:r>
          </a:p>
          <a:p>
            <a:pPr marL="0" indent="0" algn="just">
              <a:buNone/>
            </a:pPr>
            <a:r>
              <a:rPr lang="es-VE" sz="1600" dirty="0"/>
              <a:t>Distribución aérea de energía eléctrica en media y alta tensión, especialmente en zonas arboladas o residenciales.</a:t>
            </a:r>
            <a:endParaRPr lang="es-VE" sz="1600" dirty="0" smtClean="0"/>
          </a:p>
        </p:txBody>
      </p:sp>
      <p:sp>
        <p:nvSpPr>
          <p:cNvPr id="4" name="Marcador de texto 3"/>
          <p:cNvSpPr>
            <a:spLocks noGrp="1"/>
          </p:cNvSpPr>
          <p:nvPr>
            <p:ph type="body" sz="half" idx="2"/>
          </p:nvPr>
        </p:nvSpPr>
        <p:spPr>
          <a:xfrm>
            <a:off x="677334" y="514924"/>
            <a:ext cx="4100728" cy="6066179"/>
          </a:xfrm>
        </p:spPr>
        <p:txBody>
          <a:bodyPr>
            <a:normAutofit/>
          </a:bodyPr>
          <a:lstStyle/>
          <a:p>
            <a:pPr marL="285750" indent="-285750" algn="just">
              <a:buFont typeface="Wingdings" panose="05000000000000000000" pitchFamily="2" charset="2"/>
              <a:buChar char="Ø"/>
            </a:pPr>
            <a:r>
              <a:rPr lang="es-VE" sz="1600" b="1" dirty="0" smtClean="0"/>
              <a:t>RHW/RHH/RHW-2/USE/USE-2</a:t>
            </a:r>
          </a:p>
          <a:p>
            <a:pPr algn="just"/>
            <a:r>
              <a:rPr lang="es-VE" sz="1600" dirty="0"/>
              <a:t>Conductor de cobre recocido trenzado, clase “B” (12 AWG – 1000 MCM) aislado con polietileno reticulado (XLPE) para alta temperatura y resistente a la humedad. Los cables USE comprenden los calibres 12 AWG al 1000 MCM y los cables RHW/RHH /RHW-2 desde el 6 AWG al 1000 </a:t>
            </a:r>
            <a:r>
              <a:rPr lang="es-VE" sz="1600" dirty="0" smtClean="0"/>
              <a:t>MCM</a:t>
            </a:r>
          </a:p>
          <a:p>
            <a:pPr marL="285750" indent="-285750" algn="just">
              <a:buFont typeface="Arial" panose="020B0604020202020204" pitchFamily="34" charset="0"/>
              <a:buChar char="•"/>
            </a:pPr>
            <a:r>
              <a:rPr lang="es-VE" sz="1600" b="1" dirty="0" smtClean="0"/>
              <a:t>APLICACIÓN</a:t>
            </a:r>
          </a:p>
          <a:p>
            <a:pPr algn="just"/>
            <a:r>
              <a:rPr lang="es-VE" sz="1600" dirty="0"/>
              <a:t> Pueden ser usados en instalaciones subterránea, principalmente acometidas, cableados de propósito general, adecuados para instalaciones en lugares secos y húmedos al aire, en </a:t>
            </a:r>
            <a:r>
              <a:rPr lang="es-VE" sz="1600" dirty="0" err="1"/>
              <a:t>conduit</a:t>
            </a:r>
            <a:r>
              <a:rPr lang="es-VE" sz="1600" dirty="0"/>
              <a:t> y ductos. Voltaje de operación: 600 </a:t>
            </a:r>
            <a:r>
              <a:rPr lang="es-VE" sz="1600" dirty="0" smtClean="0"/>
              <a:t>V.</a:t>
            </a:r>
          </a:p>
          <a:p>
            <a:pPr marL="285750" indent="-285750" algn="just">
              <a:buFont typeface="Arial" panose="020B0604020202020204" pitchFamily="34" charset="0"/>
              <a:buChar char="•"/>
            </a:pPr>
            <a:r>
              <a:rPr lang="es-VE" sz="1600" b="1" dirty="0"/>
              <a:t>ELEMENTOS CONSTRUCTIVOS</a:t>
            </a:r>
            <a:r>
              <a:rPr lang="es-VE" sz="1600" dirty="0"/>
              <a:t> </a:t>
            </a:r>
            <a:endParaRPr lang="es-VE" sz="1600" dirty="0" smtClean="0"/>
          </a:p>
          <a:p>
            <a:pPr marL="342900" indent="-342900" algn="just">
              <a:buAutoNum type="alphaUcPeriod"/>
            </a:pPr>
            <a:r>
              <a:rPr lang="es-VE" sz="1600" dirty="0" smtClean="0"/>
              <a:t>Conductor </a:t>
            </a:r>
            <a:r>
              <a:rPr lang="es-VE" sz="1600" dirty="0"/>
              <a:t>de cobre trenzado </a:t>
            </a:r>
            <a:endParaRPr lang="es-VE" sz="1600" dirty="0" smtClean="0"/>
          </a:p>
          <a:p>
            <a:pPr marL="342900" indent="-342900" algn="just">
              <a:buAutoNum type="alphaUcPeriod"/>
            </a:pPr>
            <a:r>
              <a:rPr lang="es-VE" sz="1600" dirty="0" smtClean="0"/>
              <a:t>Aislamiento </a:t>
            </a:r>
            <a:r>
              <a:rPr lang="es-VE" sz="1600" dirty="0"/>
              <a:t>de polietileno reticulado A B</a:t>
            </a:r>
            <a:endParaRPr lang="es-VE" sz="1600" dirty="0"/>
          </a:p>
        </p:txBody>
      </p:sp>
      <p:pic>
        <p:nvPicPr>
          <p:cNvPr id="5" name="Imagen 4"/>
          <p:cNvPicPr>
            <a:picLocks noChangeAspect="1"/>
          </p:cNvPicPr>
          <p:nvPr/>
        </p:nvPicPr>
        <p:blipFill>
          <a:blip r:embed="rId3"/>
          <a:stretch>
            <a:fillRect/>
          </a:stretch>
        </p:blipFill>
        <p:spPr>
          <a:xfrm>
            <a:off x="447943" y="5867400"/>
            <a:ext cx="4600575" cy="990600"/>
          </a:xfrm>
          <a:prstGeom prst="rect">
            <a:avLst/>
          </a:prstGeom>
        </p:spPr>
      </p:pic>
    </p:spTree>
    <p:extLst>
      <p:ext uri="{BB962C8B-B14F-4D97-AF65-F5344CB8AC3E}">
        <p14:creationId xmlns:p14="http://schemas.microsoft.com/office/powerpoint/2010/main" val="6577904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rot="4747794">
            <a:off x="5565133" y="3712807"/>
            <a:ext cx="2729920" cy="2820059"/>
          </a:xfrm>
          <a:prstGeom prst="rect">
            <a:avLst/>
          </a:prstGeom>
        </p:spPr>
      </p:pic>
      <p:sp>
        <p:nvSpPr>
          <p:cNvPr id="3" name="Marcador de contenido 2"/>
          <p:cNvSpPr>
            <a:spLocks noGrp="1"/>
          </p:cNvSpPr>
          <p:nvPr>
            <p:ph idx="1"/>
          </p:nvPr>
        </p:nvSpPr>
        <p:spPr/>
        <p:txBody>
          <a:bodyPr>
            <a:normAutofit/>
          </a:bodyPr>
          <a:lstStyle/>
          <a:p>
            <a:pPr>
              <a:buFont typeface="Wingdings" panose="05000000000000000000" pitchFamily="2" charset="2"/>
              <a:buChar char="Ø"/>
            </a:pPr>
            <a:r>
              <a:rPr lang="es-VE" sz="1600" b="1" dirty="0"/>
              <a:t>TIPO </a:t>
            </a:r>
            <a:r>
              <a:rPr lang="es-VE" sz="1600" b="1" dirty="0" smtClean="0"/>
              <a:t>NM</a:t>
            </a:r>
          </a:p>
          <a:p>
            <a:pPr marL="0" indent="0">
              <a:buNone/>
            </a:pPr>
            <a:r>
              <a:rPr lang="es-VE" sz="1600" dirty="0"/>
              <a:t>Dos o tres conductores de cobre recocido sólido, aislados con PVC de 60°C, colocados en paralelo y forrados con PVC color gris</a:t>
            </a:r>
            <a:r>
              <a:rPr lang="es-VE" sz="1600" dirty="0" smtClean="0"/>
              <a:t>.</a:t>
            </a:r>
          </a:p>
          <a:p>
            <a:pPr>
              <a:buFont typeface="Arial" panose="020B0604020202020204" pitchFamily="34" charset="0"/>
              <a:buChar char="•"/>
            </a:pPr>
            <a:r>
              <a:rPr lang="es-VE" sz="1600" b="1" dirty="0" smtClean="0"/>
              <a:t>APLICACIÓN</a:t>
            </a:r>
          </a:p>
          <a:p>
            <a:pPr marL="0" indent="0">
              <a:buNone/>
            </a:pPr>
            <a:r>
              <a:rPr lang="es-VE" sz="1600" dirty="0"/>
              <a:t>Uso en bandeja, </a:t>
            </a:r>
            <a:r>
              <a:rPr lang="es-VE" sz="1600" dirty="0" err="1"/>
              <a:t>conduit</a:t>
            </a:r>
            <a:r>
              <a:rPr lang="es-VE" sz="1600" dirty="0"/>
              <a:t> y colocación directa en paredes debajo del friso. Voltaje de operación: 600 V</a:t>
            </a:r>
            <a:r>
              <a:rPr lang="es-VE" sz="1600" dirty="0" smtClean="0"/>
              <a:t>.</a:t>
            </a:r>
          </a:p>
          <a:p>
            <a:pPr>
              <a:buFont typeface="Arial" panose="020B0604020202020204" pitchFamily="34" charset="0"/>
              <a:buChar char="•"/>
            </a:pPr>
            <a:r>
              <a:rPr lang="es-VE" sz="1600" b="1" dirty="0"/>
              <a:t>ELEMENTOS </a:t>
            </a:r>
            <a:r>
              <a:rPr lang="es-VE" sz="1600" b="1" dirty="0" smtClean="0"/>
              <a:t>CONSTRUCTIVOS</a:t>
            </a:r>
          </a:p>
          <a:p>
            <a:pPr marL="0" indent="0">
              <a:buNone/>
            </a:pPr>
            <a:r>
              <a:rPr lang="es-VE" sz="1600" dirty="0"/>
              <a:t> </a:t>
            </a:r>
            <a:r>
              <a:rPr lang="es-VE" sz="1600" dirty="0">
                <a:solidFill>
                  <a:schemeClr val="accent1"/>
                </a:solidFill>
              </a:rPr>
              <a:t>A. </a:t>
            </a:r>
            <a:r>
              <a:rPr lang="es-VE" sz="1600" dirty="0"/>
              <a:t>Conductor de cobre sólido</a:t>
            </a:r>
            <a:r>
              <a:rPr lang="es-VE" sz="1600" dirty="0" smtClean="0"/>
              <a:t>. </a:t>
            </a:r>
          </a:p>
          <a:p>
            <a:pPr marL="0" indent="0">
              <a:buNone/>
            </a:pPr>
            <a:r>
              <a:rPr lang="es-VE" sz="1600" dirty="0" smtClean="0"/>
              <a:t> </a:t>
            </a:r>
            <a:r>
              <a:rPr lang="es-VE" sz="1600" dirty="0" smtClean="0">
                <a:solidFill>
                  <a:schemeClr val="accent1"/>
                </a:solidFill>
              </a:rPr>
              <a:t>B</a:t>
            </a:r>
            <a:r>
              <a:rPr lang="es-VE" sz="1600" dirty="0">
                <a:solidFill>
                  <a:schemeClr val="accent1"/>
                </a:solidFill>
              </a:rPr>
              <a:t>. </a:t>
            </a:r>
            <a:r>
              <a:rPr lang="es-VE" sz="1600" dirty="0"/>
              <a:t>Aislamiento de PVC </a:t>
            </a:r>
            <a:endParaRPr lang="es-VE" sz="1600" dirty="0" smtClean="0"/>
          </a:p>
          <a:p>
            <a:pPr marL="0" indent="0">
              <a:buNone/>
            </a:pPr>
            <a:r>
              <a:rPr lang="es-VE" sz="1600" dirty="0" smtClean="0"/>
              <a:t> </a:t>
            </a:r>
            <a:r>
              <a:rPr lang="es-VE" sz="1600" dirty="0" smtClean="0">
                <a:solidFill>
                  <a:schemeClr val="accent1"/>
                </a:solidFill>
              </a:rPr>
              <a:t>C. </a:t>
            </a:r>
            <a:r>
              <a:rPr lang="es-VE" sz="1600" dirty="0" smtClean="0"/>
              <a:t>Cubierta de PVC</a:t>
            </a:r>
          </a:p>
          <a:p>
            <a:pPr marL="0" indent="0">
              <a:buNone/>
            </a:pPr>
            <a:endParaRPr lang="es-VE" sz="1600" dirty="0"/>
          </a:p>
        </p:txBody>
      </p:sp>
      <p:pic>
        <p:nvPicPr>
          <p:cNvPr id="5" name="Imagen 4"/>
          <p:cNvPicPr>
            <a:picLocks noChangeAspect="1"/>
          </p:cNvPicPr>
          <p:nvPr/>
        </p:nvPicPr>
        <p:blipFill>
          <a:blip r:embed="rId3"/>
          <a:stretch>
            <a:fillRect/>
          </a:stretch>
        </p:blipFill>
        <p:spPr>
          <a:xfrm>
            <a:off x="1433426" y="4112385"/>
            <a:ext cx="2468873" cy="2468873"/>
          </a:xfrm>
          <a:prstGeom prst="rect">
            <a:avLst/>
          </a:prstGeom>
        </p:spPr>
      </p:pic>
      <p:sp>
        <p:nvSpPr>
          <p:cNvPr id="4" name="Marcador de texto 3"/>
          <p:cNvSpPr>
            <a:spLocks noGrp="1"/>
          </p:cNvSpPr>
          <p:nvPr>
            <p:ph type="body" sz="half" idx="2"/>
          </p:nvPr>
        </p:nvSpPr>
        <p:spPr>
          <a:xfrm>
            <a:off x="677334" y="514923"/>
            <a:ext cx="3854528" cy="5526438"/>
          </a:xfrm>
        </p:spPr>
        <p:txBody>
          <a:bodyPr>
            <a:normAutofit/>
          </a:bodyPr>
          <a:lstStyle/>
          <a:p>
            <a:pPr marL="285750" indent="-285750">
              <a:buFont typeface="Wingdings" panose="05000000000000000000" pitchFamily="2" charset="2"/>
              <a:buChar char="Ø"/>
            </a:pPr>
            <a:r>
              <a:rPr lang="es-VE" sz="1600" b="1" dirty="0" smtClean="0"/>
              <a:t>SPT</a:t>
            </a:r>
          </a:p>
          <a:p>
            <a:r>
              <a:rPr lang="es-VE" sz="1600" dirty="0"/>
              <a:t>Dos o tres conductores flexibles de cobre recocido cubiertos con PVC de 60°C, con diseño separable</a:t>
            </a:r>
            <a:r>
              <a:rPr lang="es-VE" sz="1600" dirty="0" smtClean="0"/>
              <a:t>.</a:t>
            </a:r>
          </a:p>
          <a:p>
            <a:pPr marL="285750" indent="-285750">
              <a:buFont typeface="Arial" panose="020B0604020202020204" pitchFamily="34" charset="0"/>
              <a:buChar char="•"/>
            </a:pPr>
            <a:r>
              <a:rPr lang="es-VE" sz="1600" b="1" dirty="0" smtClean="0"/>
              <a:t>APLICACIÓN</a:t>
            </a:r>
          </a:p>
          <a:p>
            <a:r>
              <a:rPr lang="es-VE" sz="1600" dirty="0"/>
              <a:t>Extensiones flexibles para uso interno. Voltaje de Operación: 300 </a:t>
            </a:r>
            <a:r>
              <a:rPr lang="es-VE" sz="1600" dirty="0" smtClean="0"/>
              <a:t>V.</a:t>
            </a:r>
          </a:p>
          <a:p>
            <a:pPr marL="285750" indent="-285750">
              <a:buFont typeface="Arial" panose="020B0604020202020204" pitchFamily="34" charset="0"/>
              <a:buChar char="•"/>
            </a:pPr>
            <a:r>
              <a:rPr lang="es-VE" sz="1600" b="1" dirty="0"/>
              <a:t>ELEMENTOS </a:t>
            </a:r>
            <a:r>
              <a:rPr lang="es-VE" sz="1600" b="1" dirty="0" smtClean="0"/>
              <a:t>CONSTRUCTIVOS</a:t>
            </a:r>
          </a:p>
          <a:p>
            <a:pPr marL="342900" indent="-342900">
              <a:buAutoNum type="alphaUcPeriod"/>
            </a:pPr>
            <a:r>
              <a:rPr lang="es-VE" sz="1600" dirty="0" smtClean="0"/>
              <a:t>Conductor </a:t>
            </a:r>
            <a:r>
              <a:rPr lang="es-VE" sz="1600" dirty="0"/>
              <a:t>flexible de </a:t>
            </a:r>
            <a:r>
              <a:rPr lang="es-VE" sz="1600" dirty="0" smtClean="0"/>
              <a:t>cobre</a:t>
            </a:r>
          </a:p>
          <a:p>
            <a:pPr marL="342900" indent="-342900">
              <a:buAutoNum type="alphaUcPeriod"/>
            </a:pPr>
            <a:r>
              <a:rPr lang="es-VE" sz="1600" dirty="0" smtClean="0"/>
              <a:t>Cubierta </a:t>
            </a:r>
            <a:r>
              <a:rPr lang="es-VE" sz="1600" dirty="0"/>
              <a:t>de PVC </a:t>
            </a:r>
            <a:endParaRPr lang="es-VE" sz="1600" dirty="0" smtClean="0"/>
          </a:p>
          <a:p>
            <a:r>
              <a:rPr lang="es-VE" sz="1600" b="1" dirty="0" smtClean="0"/>
              <a:t>Colores</a:t>
            </a:r>
            <a:r>
              <a:rPr lang="es-VE" sz="1600" dirty="0"/>
              <a:t>: Blanco y </a:t>
            </a:r>
            <a:r>
              <a:rPr lang="es-VE" sz="1600" dirty="0" smtClean="0"/>
              <a:t>Negro.</a:t>
            </a:r>
          </a:p>
          <a:p>
            <a:endParaRPr lang="es-VE" sz="1600" dirty="0"/>
          </a:p>
        </p:txBody>
      </p:sp>
    </p:spTree>
    <p:extLst>
      <p:ext uri="{BB962C8B-B14F-4D97-AF65-F5344CB8AC3E}">
        <p14:creationId xmlns:p14="http://schemas.microsoft.com/office/powerpoint/2010/main" val="200500936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254</TotalTime>
  <Words>1111</Words>
  <Application>Microsoft Office PowerPoint</Application>
  <PresentationFormat>Panorámica</PresentationFormat>
  <Paragraphs>98</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Arial</vt:lpstr>
      <vt:lpstr>Berlin Sans FB</vt:lpstr>
      <vt:lpstr>Courier New</vt:lpstr>
      <vt:lpstr>Trebuchet MS</vt:lpstr>
      <vt:lpstr>Wingdings</vt:lpstr>
      <vt:lpstr>Wingdings 3</vt:lpstr>
      <vt:lpstr>Faceta</vt:lpstr>
      <vt:lpstr>CONDUCTORES DE MEDIA Y BAJA TENSION EN VENEZUELA</vt:lpstr>
      <vt:lpstr>CONDUCTORES ELECTRICOS</vt:lpstr>
      <vt:lpstr>Entre los tipos de conductores tenemos</vt:lpstr>
      <vt:lpstr>Presentación de PowerPoint</vt:lpstr>
      <vt:lpstr>Presentación de PowerPoint</vt:lpstr>
      <vt:lpstr>BAJA TENSION </vt:lpstr>
      <vt:lpstr>MEDIA TENSION</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CONDUCTORES DE MEDIA Y BAJA TENSION EN VENEZUELA</dc:title>
  <dc:creator>Usuario</dc:creator>
  <cp:lastModifiedBy>Usuario</cp:lastModifiedBy>
  <cp:revision>16</cp:revision>
  <dcterms:created xsi:type="dcterms:W3CDTF">2014-05-30T16:19:43Z</dcterms:created>
  <dcterms:modified xsi:type="dcterms:W3CDTF">2014-05-30T20:34:18Z</dcterms:modified>
</cp:coreProperties>
</file>